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60" r:id="rId5"/>
    <p:sldId id="259"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1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A75F1A-9079-48E0-A85E-2C4441F09E99}" type="datetimeFigureOut">
              <a:rPr lang="en-US" smtClean="0"/>
              <a:t>2/11/2011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F625F4-1DC5-4646-A0F5-111F051B065E}"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F625F4-1DC5-4646-A0F5-111F051B065E}" type="slidenum">
              <a:rPr lang="en-US" smtClean="0"/>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F625F4-1DC5-4646-A0F5-111F051B065E}" type="slidenum">
              <a:rPr lang="en-US" smtClean="0"/>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F625F4-1DC5-4646-A0F5-111F051B065E}" type="slidenum">
              <a:rPr lang="en-US" smtClean="0"/>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F625F4-1DC5-4646-A0F5-111F051B065E}" type="slidenum">
              <a:rPr lang="en-US" smtClean="0"/>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F625F4-1DC5-4646-A0F5-111F051B065E}" type="slidenum">
              <a:rPr lang="en-US" smtClean="0"/>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F625F4-1DC5-4646-A0F5-111F051B065E}" type="slidenum">
              <a:rPr lang="en-US" smtClean="0"/>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F625F4-1DC5-4646-A0F5-111F051B065E}" type="slidenum">
              <a:rPr lang="en-US" smtClean="0"/>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F625F4-1DC5-4646-A0F5-111F051B065E}" type="slidenum">
              <a:rPr lang="en-US" smtClean="0"/>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F625F4-1DC5-4646-A0F5-111F051B065E}" type="slidenum">
              <a:rPr lang="en-US" smtClean="0"/>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Date Placeholder 14"/>
          <p:cNvSpPr>
            <a:spLocks noGrp="1"/>
          </p:cNvSpPr>
          <p:nvPr>
            <p:ph type="dt" sz="half" idx="10"/>
          </p:nvPr>
        </p:nvSpPr>
        <p:spPr/>
        <p:txBody>
          <a:bodyPr/>
          <a:lstStyle/>
          <a:p>
            <a:fld id="{DD5FF0BB-173E-41DC-A039-7215D061A96D}" type="datetimeFigureOut">
              <a:rPr lang="en-US" smtClean="0"/>
              <a:t>2/11/2011</a:t>
            </a:fld>
            <a:endParaRPr lang="en-US" dirty="0"/>
          </a:p>
        </p:txBody>
      </p:sp>
      <p:sp>
        <p:nvSpPr>
          <p:cNvPr id="16" name="Slide Number Placeholder 15"/>
          <p:cNvSpPr>
            <a:spLocks noGrp="1"/>
          </p:cNvSpPr>
          <p:nvPr>
            <p:ph type="sldNum" sz="quarter" idx="11"/>
          </p:nvPr>
        </p:nvSpPr>
        <p:spPr/>
        <p:txBody>
          <a:bodyPr/>
          <a:lstStyle/>
          <a:p>
            <a:fld id="{A9E477A3-8347-4AF8-AD02-07CA369425D2}" type="slidenum">
              <a:rPr lang="en-US" smtClean="0"/>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5FF0BB-173E-41DC-A039-7215D061A96D}" type="datetimeFigureOut">
              <a:rPr lang="en-US" smtClean="0"/>
              <a:t>2/11/2011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E477A3-8347-4AF8-AD02-07CA369425D2}"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5FF0BB-173E-41DC-A039-7215D061A96D}" type="datetimeFigureOut">
              <a:rPr lang="en-US" smtClean="0"/>
              <a:t>2/11/2011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E477A3-8347-4AF8-AD02-07CA369425D2}"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DD5FF0BB-173E-41DC-A039-7215D061A96D}" type="datetimeFigureOut">
              <a:rPr lang="en-US" smtClean="0"/>
              <a:t>2/11/2011</a:t>
            </a:fld>
            <a:endParaRPr lang="en-US" dirty="0"/>
          </a:p>
        </p:txBody>
      </p:sp>
      <p:sp>
        <p:nvSpPr>
          <p:cNvPr id="15" name="Slide Number Placeholder 14"/>
          <p:cNvSpPr>
            <a:spLocks noGrp="1"/>
          </p:cNvSpPr>
          <p:nvPr>
            <p:ph type="sldNum" sz="quarter" idx="15"/>
          </p:nvPr>
        </p:nvSpPr>
        <p:spPr/>
        <p:txBody>
          <a:bodyPr/>
          <a:lstStyle>
            <a:lvl1pPr algn="ctr">
              <a:defRPr/>
            </a:lvl1pPr>
          </a:lstStyle>
          <a:p>
            <a:fld id="{A9E477A3-8347-4AF8-AD02-07CA369425D2}" type="slidenum">
              <a:rPr lang="en-US" smtClean="0"/>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D5FF0BB-173E-41DC-A039-7215D061A96D}" type="datetimeFigureOut">
              <a:rPr lang="en-US" smtClean="0"/>
              <a:t>2/11/2011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E477A3-8347-4AF8-AD02-07CA369425D2}" type="slidenum">
              <a:rPr lang="en-US" smtClean="0"/>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D5FF0BB-173E-41DC-A039-7215D061A96D}" type="datetimeFigureOut">
              <a:rPr lang="en-US" smtClean="0"/>
              <a:t>2/11/2011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9E477A3-8347-4AF8-AD02-07CA369425D2}" type="slidenum">
              <a:rPr lang="en-US" smtClean="0"/>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A9E477A3-8347-4AF8-AD02-07CA369425D2}" type="slidenum">
              <a:rPr lang="en-US" smtClean="0"/>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DD5FF0BB-173E-41DC-A039-7215D061A96D}" type="datetimeFigureOut">
              <a:rPr lang="en-US" smtClean="0"/>
              <a:t>2/11/2011</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D5FF0BB-173E-41DC-A039-7215D061A96D}" type="datetimeFigureOut">
              <a:rPr lang="en-US" smtClean="0"/>
              <a:t>2/11/2011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9E477A3-8347-4AF8-AD02-07CA369425D2}" type="slidenum">
              <a:rPr lang="en-US" smtClean="0"/>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FF0BB-173E-41DC-A039-7215D061A96D}" type="datetimeFigureOut">
              <a:rPr lang="en-US" smtClean="0"/>
              <a:t>2/11/2011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9E477A3-8347-4AF8-AD02-07CA369425D2}"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DD5FF0BB-173E-41DC-A039-7215D061A96D}" type="datetimeFigureOut">
              <a:rPr lang="en-US" smtClean="0"/>
              <a:t>2/11/2011</a:t>
            </a:fld>
            <a:endParaRPr lang="en-US" dirty="0"/>
          </a:p>
        </p:txBody>
      </p:sp>
      <p:sp>
        <p:nvSpPr>
          <p:cNvPr id="9" name="Slide Number Placeholder 8"/>
          <p:cNvSpPr>
            <a:spLocks noGrp="1"/>
          </p:cNvSpPr>
          <p:nvPr>
            <p:ph type="sldNum" sz="quarter" idx="15"/>
          </p:nvPr>
        </p:nvSpPr>
        <p:spPr/>
        <p:txBody>
          <a:bodyPr/>
          <a:lstStyle/>
          <a:p>
            <a:fld id="{A9E477A3-8347-4AF8-AD02-07CA369425D2}" type="slidenum">
              <a:rPr lang="en-US" smtClean="0"/>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DD5FF0BB-173E-41DC-A039-7215D061A96D}" type="datetimeFigureOut">
              <a:rPr lang="en-US" smtClean="0"/>
              <a:t>2/11/2011</a:t>
            </a:fld>
            <a:endParaRPr lang="en-US" dirty="0"/>
          </a:p>
        </p:txBody>
      </p:sp>
      <p:sp>
        <p:nvSpPr>
          <p:cNvPr id="9" name="Slide Number Placeholder 8"/>
          <p:cNvSpPr>
            <a:spLocks noGrp="1"/>
          </p:cNvSpPr>
          <p:nvPr>
            <p:ph type="sldNum" sz="quarter" idx="11"/>
          </p:nvPr>
        </p:nvSpPr>
        <p:spPr/>
        <p:txBody>
          <a:bodyPr/>
          <a:lstStyle/>
          <a:p>
            <a:fld id="{A9E477A3-8347-4AF8-AD02-07CA369425D2}"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D5FF0BB-173E-41DC-A039-7215D061A96D}" type="datetimeFigureOut">
              <a:rPr lang="en-US" smtClean="0"/>
              <a:t>2/11/2011</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9E477A3-8347-4AF8-AD02-07CA369425D2}" type="slidenum">
              <a:rPr lang="en-US" smtClean="0"/>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981200"/>
            <a:ext cx="8786573" cy="1200329"/>
          </a:xfrm>
          <a:prstGeom prst="rect">
            <a:avLst/>
          </a:prstGeom>
          <a:noFill/>
        </p:spPr>
        <p:txBody>
          <a:bodyPr wrap="none" lIns="91440" tIns="45720" rIns="91440" bIns="45720">
            <a:spAutoFit/>
          </a:bodyPr>
          <a:lstStyle/>
          <a:p>
            <a:pPr algn="ctr"/>
            <a:r>
              <a:rPr lang="en-US" sz="7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Kilmatske promene</a:t>
            </a:r>
            <a:endParaRPr lang="en-US" sz="7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 name="TextBox 4"/>
          <p:cNvSpPr txBox="1"/>
          <p:nvPr/>
        </p:nvSpPr>
        <p:spPr>
          <a:xfrm>
            <a:off x="6324600" y="5181600"/>
            <a:ext cx="2389052" cy="1384995"/>
          </a:xfrm>
          <a:prstGeom prst="rect">
            <a:avLst/>
          </a:prstGeom>
          <a:noFill/>
        </p:spPr>
        <p:txBody>
          <a:bodyPr wrap="none" rtlCol="0">
            <a:spAutoFit/>
          </a:bodyPr>
          <a:lstStyle/>
          <a:p>
            <a:r>
              <a:rPr lang="en-US" sz="2800" dirty="0" smtClean="0"/>
              <a:t>Autor:</a:t>
            </a:r>
          </a:p>
          <a:p>
            <a:r>
              <a:rPr lang="en-US" sz="2800" dirty="0" smtClean="0"/>
              <a:t>Marko Petrovic</a:t>
            </a:r>
          </a:p>
          <a:p>
            <a:r>
              <a:rPr lang="en-US" sz="2800" dirty="0" smtClean="0"/>
              <a:t>Nikola Lazic</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533400"/>
            <a:ext cx="8424101" cy="3046988"/>
          </a:xfrm>
          <a:prstGeom prst="rect">
            <a:avLst/>
          </a:prstGeom>
          <a:noFill/>
        </p:spPr>
        <p:txBody>
          <a:bodyPr wrap="none" rtlCol="0">
            <a:spAutoFit/>
          </a:bodyPr>
          <a:lstStyle/>
          <a:p>
            <a:r>
              <a:rPr lang="en-US" sz="2400" b="1" i="1" u="sng" dirty="0" smtClean="0">
                <a:latin typeface="Comic Sans MS" pitchFamily="66" charset="0"/>
              </a:rPr>
              <a:t>Klima</a:t>
            </a:r>
            <a:r>
              <a:rPr lang="en-US" sz="2400" dirty="0" smtClean="0">
                <a:latin typeface="Comic Sans MS" pitchFamily="66" charset="0"/>
              </a:rPr>
              <a:t>, veoma va</a:t>
            </a:r>
            <a:r>
              <a:rPr lang="sr-Latn-CS" sz="2400" dirty="0" smtClean="0">
                <a:latin typeface="Comic Sans MS" pitchFamily="66" charset="0"/>
              </a:rPr>
              <a:t>žan ekološki faktor, predstavlja stanje </a:t>
            </a:r>
          </a:p>
          <a:p>
            <a:r>
              <a:rPr lang="sr-Latn-CS" sz="2400" dirty="0" smtClean="0">
                <a:latin typeface="Comic Sans MS" pitchFamily="66" charset="0"/>
              </a:rPr>
              <a:t>atmosfere odredjenog </a:t>
            </a:r>
          </a:p>
          <a:p>
            <a:r>
              <a:rPr lang="sr-Latn-CS" sz="2400" dirty="0">
                <a:latin typeface="Comic Sans MS" pitchFamily="66" charset="0"/>
              </a:rPr>
              <a:t>p</a:t>
            </a:r>
            <a:r>
              <a:rPr lang="sr-Latn-CS" sz="2400" dirty="0" smtClean="0">
                <a:latin typeface="Comic Sans MS" pitchFamily="66" charset="0"/>
              </a:rPr>
              <a:t>odručja tokom duzeg vremena.</a:t>
            </a:r>
          </a:p>
          <a:p>
            <a:r>
              <a:rPr lang="sr-Latn-CS" sz="2400" dirty="0" smtClean="0">
                <a:latin typeface="Comic Sans MS" pitchFamily="66" charset="0"/>
              </a:rPr>
              <a:t>Atmosfera je gasoviti omotač naše planete. Njen sastav i </a:t>
            </a:r>
          </a:p>
          <a:p>
            <a:r>
              <a:rPr lang="sr-Latn-CS" sz="2400" dirty="0" smtClean="0">
                <a:latin typeface="Comic Sans MS" pitchFamily="66" charset="0"/>
              </a:rPr>
              <a:t>osobine uslovljavaju</a:t>
            </a:r>
          </a:p>
          <a:p>
            <a:r>
              <a:rPr lang="sr-Latn-CS" sz="2400" dirty="0">
                <a:latin typeface="Comic Sans MS" pitchFamily="66" charset="0"/>
              </a:rPr>
              <a:t>ž</a:t>
            </a:r>
            <a:r>
              <a:rPr lang="sr-Latn-CS" sz="2400" dirty="0" smtClean="0">
                <a:latin typeface="Comic Sans MS" pitchFamily="66" charset="0"/>
              </a:rPr>
              <a:t>ivot na Zemlji. U njoj se neprekidno odigravaju različite </a:t>
            </a:r>
          </a:p>
          <a:p>
            <a:r>
              <a:rPr lang="sr-Latn-CS" sz="2400" dirty="0" smtClean="0">
                <a:latin typeface="Comic Sans MS" pitchFamily="66" charset="0"/>
              </a:rPr>
              <a:t>hemijske reakcije,</a:t>
            </a:r>
          </a:p>
          <a:p>
            <a:r>
              <a:rPr lang="sr-Latn-CS" sz="2400" dirty="0">
                <a:latin typeface="Comic Sans MS" pitchFamily="66" charset="0"/>
              </a:rPr>
              <a:t>a</a:t>
            </a:r>
            <a:r>
              <a:rPr lang="sr-Latn-CS" sz="2400" dirty="0" smtClean="0">
                <a:latin typeface="Comic Sans MS" pitchFamily="66" charset="0"/>
              </a:rPr>
              <a:t>li  i </a:t>
            </a:r>
            <a:r>
              <a:rPr lang="sr-Latn-CS" sz="2400" b="1" u="sng" dirty="0" smtClean="0">
                <a:latin typeface="Comic Sans MS" pitchFamily="66" charset="0"/>
              </a:rPr>
              <a:t>interakcije (medjusobno delovanje)</a:t>
            </a:r>
            <a:r>
              <a:rPr lang="sr-Latn-CS" sz="2400" dirty="0" smtClean="0">
                <a:latin typeface="Comic Sans MS" pitchFamily="66" charset="0"/>
              </a:rPr>
              <a:t> sa živim bićima.</a:t>
            </a:r>
            <a:endParaRPr lang="en-US" sz="2400" u="sng" dirty="0">
              <a:latin typeface="Comic Sans MS" pitchFamily="66" charset="0"/>
            </a:endParaRPr>
          </a:p>
        </p:txBody>
      </p:sp>
      <p:graphicFrame>
        <p:nvGraphicFramePr>
          <p:cNvPr id="5" name="Table 4"/>
          <p:cNvGraphicFramePr>
            <a:graphicFrameLocks noGrp="1"/>
          </p:cNvGraphicFramePr>
          <p:nvPr/>
        </p:nvGraphicFramePr>
        <p:xfrm>
          <a:off x="1447800" y="3810000"/>
          <a:ext cx="6096000" cy="2225040"/>
        </p:xfrm>
        <a:graphic>
          <a:graphicData uri="http://schemas.openxmlformats.org/drawingml/2006/table">
            <a:tbl>
              <a:tblPr bandRow="1">
                <a:tableStyleId>{2A488322-F2BA-4B5B-9748-0D474271808F}</a:tableStyleId>
              </a:tblPr>
              <a:tblGrid>
                <a:gridCol w="4038600"/>
                <a:gridCol w="2057400"/>
              </a:tblGrid>
              <a:tr h="370840">
                <a:tc>
                  <a:txBody>
                    <a:bodyPr/>
                    <a:lstStyle/>
                    <a:p>
                      <a:pPr algn="ctr"/>
                      <a:r>
                        <a:rPr lang="sr-Latn-CS" dirty="0" smtClean="0"/>
                        <a:t>Element/jedinjenje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sr-Latn-C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sr-Latn-CS" dirty="0" smtClean="0"/>
                        <a:t>Azot(N)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sr-Latn-CS" dirty="0" smtClean="0"/>
                        <a:t>78.084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sr-Latn-CS" dirty="0" smtClean="0"/>
                        <a:t>Kiseonik(O)</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sr-Latn-CS" dirty="0" smtClean="0"/>
                        <a:t>20.947</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sr-Latn-CS" dirty="0" smtClean="0"/>
                        <a:t>Argon(Ar)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sr-Latn-CS" dirty="0" smtClean="0"/>
                        <a:t>0.934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sr-Latn-CS" dirty="0" smtClean="0"/>
                        <a:t>Ugljen-dioksid(CO2)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sr-Latn-CS" dirty="0" smtClean="0"/>
                        <a:t>0.0314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sr-Latn-CS" dirty="0" smtClean="0"/>
                        <a:t>Vodena para i ostali gasovi</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sr-Latn-CS" dirty="0" smtClean="0"/>
                        <a:t>0.002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81000"/>
            <a:ext cx="8574720" cy="2677656"/>
          </a:xfrm>
          <a:prstGeom prst="rect">
            <a:avLst/>
          </a:prstGeom>
          <a:noFill/>
        </p:spPr>
        <p:txBody>
          <a:bodyPr wrap="none" rtlCol="0">
            <a:spAutoFit/>
          </a:bodyPr>
          <a:lstStyle/>
          <a:p>
            <a:r>
              <a:rPr lang="sr-Latn-CS" sz="2400" b="1" i="1" u="sng" dirty="0" smtClean="0"/>
              <a:t>Klimatske promene</a:t>
            </a:r>
            <a:r>
              <a:rPr lang="sr-Latn-CS" sz="2400" dirty="0" smtClean="0"/>
              <a:t> su promene nastale delovanjem coveka.</a:t>
            </a:r>
          </a:p>
          <a:p>
            <a:r>
              <a:rPr lang="sr-Latn-CS" sz="2400" dirty="0" smtClean="0"/>
              <a:t>Ukoliko su one postepene, živa bića imaju dovoljno vremena za </a:t>
            </a:r>
          </a:p>
          <a:p>
            <a:r>
              <a:rPr lang="sr-Latn-CS" sz="2400" dirty="0" smtClean="0"/>
              <a:t>prilagodjavanje, ali nagle promene najčešće izazivaju njihovo </a:t>
            </a:r>
          </a:p>
          <a:p>
            <a:r>
              <a:rPr lang="sr-Latn-CS" sz="2400" dirty="0"/>
              <a:t>p</a:t>
            </a:r>
            <a:r>
              <a:rPr lang="sr-Latn-CS" sz="2400" dirty="0" smtClean="0"/>
              <a:t>ovlačenje ili potpun nestanak. </a:t>
            </a:r>
          </a:p>
          <a:p>
            <a:r>
              <a:rPr lang="sr-Latn-CS" sz="2400" dirty="0" smtClean="0"/>
              <a:t>Prema tvrdnji naučnika, pre 65 miliona godina su nestali </a:t>
            </a:r>
          </a:p>
          <a:p>
            <a:r>
              <a:rPr lang="sr-Latn-CS" sz="2400" dirty="0" smtClean="0"/>
              <a:t>dinosaurusi, zbog naglih klimatskih promena i nestanka </a:t>
            </a:r>
          </a:p>
          <a:p>
            <a:r>
              <a:rPr lang="sr-Latn-CS" sz="2400" dirty="0" smtClean="0"/>
              <a:t>biljnog i životinjskog sveta. </a:t>
            </a:r>
            <a:endParaRPr lang="sr-Latn-CS" sz="2400" dirty="0"/>
          </a:p>
        </p:txBody>
      </p:sp>
      <p:pic>
        <p:nvPicPr>
          <p:cNvPr id="5" name="Picture 4" descr="klimatske promene.jpg"/>
          <p:cNvPicPr>
            <a:picLocks noChangeAspect="1"/>
          </p:cNvPicPr>
          <p:nvPr/>
        </p:nvPicPr>
        <p:blipFill>
          <a:blip r:embed="rId3"/>
          <a:stretch>
            <a:fillRect/>
          </a:stretch>
        </p:blipFill>
        <p:spPr>
          <a:xfrm rot="21021813">
            <a:off x="2212989" y="3050406"/>
            <a:ext cx="4848712" cy="317806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228600"/>
            <a:ext cx="7696200" cy="3139321"/>
          </a:xfrm>
          <a:prstGeom prst="rect">
            <a:avLst/>
          </a:prstGeom>
        </p:spPr>
        <p:txBody>
          <a:bodyPr wrap="square">
            <a:spAutoFit/>
          </a:bodyPr>
          <a:lstStyle/>
          <a:p>
            <a:r>
              <a:rPr lang="sr-Latn-CS" sz="2200" dirty="0" smtClean="0"/>
              <a:t>Prirodni </a:t>
            </a:r>
            <a:r>
              <a:rPr lang="sr-Latn-CS" sz="2200" b="1" i="1" u="sng" dirty="0" smtClean="0"/>
              <a:t>fenomen(pojava,događaj,čudo)</a:t>
            </a:r>
            <a:r>
              <a:rPr lang="sr-Latn-CS" sz="2200" dirty="0" smtClean="0"/>
              <a:t> koji se javlja u </a:t>
            </a:r>
          </a:p>
          <a:p>
            <a:r>
              <a:rPr lang="sr-Latn-CS" sz="2200" dirty="0" smtClean="0"/>
              <a:t>atmosferi, odnosno u hidrosferi je </a:t>
            </a:r>
            <a:r>
              <a:rPr lang="sr-Latn-CS" sz="2200" b="1" dirty="0" smtClean="0"/>
              <a:t>El Ninjo. </a:t>
            </a:r>
            <a:r>
              <a:rPr lang="sr-Latn-CS" sz="2200" dirty="0" smtClean="0"/>
              <a:t>On se javlja svakih 3-7 godina. On nastaje u interakciji površinskih slojeva okeana </a:t>
            </a:r>
          </a:p>
          <a:p>
            <a:r>
              <a:rPr lang="sr-Latn-CS" sz="2200" dirty="0" smtClean="0"/>
              <a:t>i atmosfere i doprinosi opštem stanju klime na planeti. Posledice su različite, suše, stahovite kiše na drugoj strani planete. Mnogo ljudi je poginulo usled delovanja  El Ninja. Smatra se da nastaje usled globalnog zagrevanja i efekta staklene bašte.</a:t>
            </a:r>
            <a:endParaRPr lang="sr-Latn-CS" sz="2200" dirty="0" smtClean="0"/>
          </a:p>
        </p:txBody>
      </p:sp>
      <p:pic>
        <p:nvPicPr>
          <p:cNvPr id="6" name="Picture 5" descr="el ninjo.jpg"/>
          <p:cNvPicPr>
            <a:picLocks noChangeAspect="1"/>
          </p:cNvPicPr>
          <p:nvPr/>
        </p:nvPicPr>
        <p:blipFill>
          <a:blip r:embed="rId3"/>
          <a:stretch>
            <a:fillRect/>
          </a:stretch>
        </p:blipFill>
        <p:spPr>
          <a:xfrm rot="20823247">
            <a:off x="767586" y="3588934"/>
            <a:ext cx="3064970" cy="2438401"/>
          </a:xfrm>
          <a:prstGeom prst="rect">
            <a:avLst/>
          </a:prstGeom>
        </p:spPr>
      </p:pic>
      <p:pic>
        <p:nvPicPr>
          <p:cNvPr id="7" name="Picture 6" descr="news_14899.jpg"/>
          <p:cNvPicPr>
            <a:picLocks noChangeAspect="1"/>
          </p:cNvPicPr>
          <p:nvPr/>
        </p:nvPicPr>
        <p:blipFill>
          <a:blip r:embed="rId4"/>
          <a:stretch>
            <a:fillRect/>
          </a:stretch>
        </p:blipFill>
        <p:spPr>
          <a:xfrm rot="674942">
            <a:off x="4493886" y="3447844"/>
            <a:ext cx="3743743" cy="280780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6745" y="838200"/>
            <a:ext cx="8937255" cy="3970318"/>
          </a:xfrm>
          <a:prstGeom prst="rect">
            <a:avLst/>
          </a:prstGeom>
          <a:noFill/>
        </p:spPr>
        <p:txBody>
          <a:bodyPr wrap="none" rtlCol="0">
            <a:spAutoFit/>
          </a:bodyPr>
          <a:lstStyle/>
          <a:p>
            <a:r>
              <a:rPr lang="sr-Latn-CS" sz="2800" dirty="0" smtClean="0"/>
              <a:t>Posledice klimatskih promena usled delovanja coveka su:</a:t>
            </a:r>
          </a:p>
          <a:p>
            <a:pPr>
              <a:buFont typeface="Arial" pitchFamily="34" charset="0"/>
              <a:buChar char="•"/>
            </a:pPr>
            <a:r>
              <a:rPr lang="sr-Latn-CS" sz="2800" dirty="0" smtClean="0"/>
              <a:t>Povećana koncentracija gasova koji povećavaju efekat</a:t>
            </a:r>
          </a:p>
          <a:p>
            <a:r>
              <a:rPr lang="sr-Latn-CS" sz="2800" dirty="0" smtClean="0"/>
              <a:t> staklene bašte, što dovodi do globalnog zagrevanja;</a:t>
            </a:r>
          </a:p>
          <a:p>
            <a:pPr>
              <a:buFont typeface="Arial" pitchFamily="34" charset="0"/>
              <a:buChar char="•"/>
            </a:pPr>
            <a:r>
              <a:rPr lang="sr-Latn-CS" sz="2800" dirty="0" smtClean="0"/>
              <a:t>Učestala pojava vremenskih nepogoda;</a:t>
            </a:r>
          </a:p>
          <a:p>
            <a:pPr>
              <a:buFont typeface="Arial" pitchFamily="34" charset="0"/>
              <a:buChar char="•"/>
            </a:pPr>
            <a:r>
              <a:rPr lang="sr-Latn-CS" sz="2800" dirty="0" smtClean="0"/>
              <a:t>Povećana količina padavina;</a:t>
            </a:r>
          </a:p>
          <a:p>
            <a:pPr>
              <a:buFont typeface="Arial" pitchFamily="34" charset="0"/>
              <a:buChar char="•"/>
            </a:pPr>
            <a:r>
              <a:rPr lang="sr-Latn-CS" sz="2800" dirty="0" smtClean="0"/>
              <a:t>Topljenje polarnih kapa i glečera na visokim planinama;</a:t>
            </a:r>
          </a:p>
          <a:p>
            <a:pPr>
              <a:buFont typeface="Arial" pitchFamily="34" charset="0"/>
              <a:buChar char="•"/>
            </a:pPr>
            <a:r>
              <a:rPr lang="sr-Latn-CS" sz="2800" dirty="0" smtClean="0"/>
              <a:t>Podizanje nivoa mora i okeana;</a:t>
            </a:r>
          </a:p>
          <a:p>
            <a:pPr>
              <a:buFont typeface="Arial" pitchFamily="34" charset="0"/>
              <a:buChar char="•"/>
            </a:pPr>
            <a:r>
              <a:rPr lang="sr-Latn-CS" sz="2800" dirty="0" smtClean="0"/>
              <a:t>Promene u ekosistemu i nestanak brojnih vrsta;</a:t>
            </a:r>
          </a:p>
          <a:p>
            <a:pPr>
              <a:buFont typeface="Arial" pitchFamily="34" charset="0"/>
              <a:buChar char="•"/>
            </a:pPr>
            <a:r>
              <a:rPr lang="sr-Latn-CS" sz="2800" dirty="0" smtClean="0"/>
              <a:t>Širenje inbazivnih vrsta, i još mnogo toga.</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04800"/>
            <a:ext cx="8613576" cy="2554545"/>
          </a:xfrm>
          <a:prstGeom prst="rect">
            <a:avLst/>
          </a:prstGeom>
          <a:noFill/>
        </p:spPr>
        <p:txBody>
          <a:bodyPr wrap="none" rtlCol="0">
            <a:spAutoFit/>
          </a:bodyPr>
          <a:lstStyle/>
          <a:p>
            <a:r>
              <a:rPr lang="sr-Latn-CS" sz="2000" b="1" i="1" u="sng" dirty="0" smtClean="0"/>
              <a:t>Efekat staklene bašte</a:t>
            </a:r>
            <a:r>
              <a:rPr lang="sr-Latn-CS" sz="2000" dirty="0" smtClean="0"/>
              <a:t> je pojava koja objašnjava globalno zagrevanje.</a:t>
            </a:r>
          </a:p>
          <a:p>
            <a:r>
              <a:rPr lang="sr-Latn-CS" sz="2000" dirty="0" smtClean="0"/>
              <a:t>Sunčevi zraci neprekidno stižu na Zemlju. Jedan deo prolazi u Zemljinu </a:t>
            </a:r>
          </a:p>
          <a:p>
            <a:r>
              <a:rPr lang="sr-Latn-CS" sz="2000" dirty="0" smtClean="0"/>
              <a:t>sferu (atmosferu, hidrosferu, </a:t>
            </a:r>
            <a:r>
              <a:rPr lang="sr-Latn-CS" sz="2000" b="1" i="1" u="sng" dirty="0" smtClean="0"/>
              <a:t>pedosfera(tanak zemljin omotač koji </a:t>
            </a:r>
          </a:p>
          <a:p>
            <a:r>
              <a:rPr lang="sr-Latn-CS" sz="2000" b="1" i="1" u="sng" dirty="0" smtClean="0"/>
              <a:t>pokriva sloj zemljište debljine oko 2 m.) </a:t>
            </a:r>
            <a:r>
              <a:rPr lang="sr-Latn-CS" sz="2000" dirty="0" smtClean="0"/>
              <a:t> Deo zraka se odbija o površinu </a:t>
            </a:r>
          </a:p>
          <a:p>
            <a:r>
              <a:rPr lang="sr-Latn-CS" sz="2000" dirty="0" smtClean="0"/>
              <a:t>Zemlje. </a:t>
            </a:r>
          </a:p>
          <a:p>
            <a:r>
              <a:rPr lang="sr-Latn-CS" sz="2000" dirty="0" smtClean="0"/>
              <a:t>Remeteći prirodnu ravnotežu prekomernim ispuštanjem štetnih gasova u</a:t>
            </a:r>
          </a:p>
          <a:p>
            <a:r>
              <a:rPr lang="sr-Latn-CS" sz="2000" dirty="0" smtClean="0"/>
              <a:t> atmosferu, čovek doprinosi globalnom zagrevanju, što se odražava na čitavu </a:t>
            </a:r>
          </a:p>
          <a:p>
            <a:r>
              <a:rPr lang="sr-Latn-CS" sz="2000" dirty="0" smtClean="0"/>
              <a:t>biosferu.</a:t>
            </a:r>
            <a:endParaRPr lang="en-US" sz="2000" dirty="0"/>
          </a:p>
        </p:txBody>
      </p:sp>
      <p:pic>
        <p:nvPicPr>
          <p:cNvPr id="5" name="Picture 4" descr="efekat staklene bašte.JPG"/>
          <p:cNvPicPr>
            <a:picLocks noChangeAspect="1"/>
          </p:cNvPicPr>
          <p:nvPr/>
        </p:nvPicPr>
        <p:blipFill>
          <a:blip r:embed="rId3"/>
          <a:stretch>
            <a:fillRect/>
          </a:stretch>
        </p:blipFill>
        <p:spPr>
          <a:xfrm>
            <a:off x="1923915" y="2706574"/>
            <a:ext cx="5562600" cy="371303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81000"/>
            <a:ext cx="8589724" cy="2246769"/>
          </a:xfrm>
          <a:prstGeom prst="rect">
            <a:avLst/>
          </a:prstGeom>
          <a:noFill/>
        </p:spPr>
        <p:txBody>
          <a:bodyPr wrap="none" rtlCol="0">
            <a:spAutoFit/>
          </a:bodyPr>
          <a:lstStyle/>
          <a:p>
            <a:r>
              <a:rPr lang="sr-Latn-CS" sz="2400" dirty="0" smtClean="0"/>
              <a:t>Topljenje lednika na Arktiku je posledica globalnog zagrevanja. </a:t>
            </a:r>
          </a:p>
          <a:p>
            <a:r>
              <a:rPr lang="sr-Latn-CS" sz="2400" dirty="0" smtClean="0"/>
              <a:t>Prema podacima Svetske meterološke organizacije, na Arktiku </a:t>
            </a:r>
          </a:p>
          <a:p>
            <a:r>
              <a:rPr lang="sr-Latn-CS" sz="2400" dirty="0" smtClean="0"/>
              <a:t>godišnje nestaje oko 80 000 km2 leda, što odgovara površini </a:t>
            </a:r>
          </a:p>
          <a:p>
            <a:r>
              <a:rPr lang="sr-Latn-CS" sz="2400" dirty="0" smtClean="0"/>
              <a:t>Srbije. Samim tim, se ugrožava zivot zivih bića koja tamo žive </a:t>
            </a:r>
          </a:p>
          <a:p>
            <a:r>
              <a:rPr lang="sr-Latn-CS" sz="2400" dirty="0" smtClean="0"/>
              <a:t>kao što su polarni medvedi, pingvini, polarne lisice...</a:t>
            </a:r>
          </a:p>
          <a:p>
            <a:endParaRPr lang="en-US" sz="2000" dirty="0"/>
          </a:p>
        </p:txBody>
      </p:sp>
      <p:pic>
        <p:nvPicPr>
          <p:cNvPr id="5" name="Picture 4" descr="medvedi-x.jpg"/>
          <p:cNvPicPr>
            <a:picLocks noChangeAspect="1"/>
          </p:cNvPicPr>
          <p:nvPr/>
        </p:nvPicPr>
        <p:blipFill>
          <a:blip r:embed="rId3"/>
          <a:stretch>
            <a:fillRect/>
          </a:stretch>
        </p:blipFill>
        <p:spPr>
          <a:xfrm>
            <a:off x="1371600" y="2362200"/>
            <a:ext cx="6178612" cy="406210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457200"/>
            <a:ext cx="8543877" cy="2308324"/>
          </a:xfrm>
          <a:prstGeom prst="rect">
            <a:avLst/>
          </a:prstGeom>
          <a:noFill/>
        </p:spPr>
        <p:txBody>
          <a:bodyPr wrap="none" rtlCol="0">
            <a:spAutoFit/>
          </a:bodyPr>
          <a:lstStyle/>
          <a:p>
            <a:r>
              <a:rPr lang="sr-Latn-CS" sz="2400" dirty="0" smtClean="0"/>
              <a:t>Ostrvo naroda Tuvalua može nestatizbog povećanja nivoa mora</a:t>
            </a:r>
          </a:p>
          <a:p>
            <a:r>
              <a:rPr lang="sr-Latn-CS" sz="2400" dirty="0" smtClean="0"/>
              <a:t>što je , takodje posledica globalnog zagrevanja. Svake godine </a:t>
            </a:r>
          </a:p>
          <a:p>
            <a:r>
              <a:rPr lang="sr-Latn-CS" sz="2400" dirty="0" smtClean="0"/>
              <a:t>nivo mora poraste za 5.7 mm na ovom ostrvu. Neko bi rekao </a:t>
            </a:r>
          </a:p>
          <a:p>
            <a:r>
              <a:rPr lang="sr-Latn-CS" sz="2400" dirty="0" smtClean="0"/>
              <a:t>da su ovi milimetri beznačajni, ali ako znamo da je najveća </a:t>
            </a:r>
          </a:p>
          <a:p>
            <a:r>
              <a:rPr lang="sr-Latn-CS" sz="2400" dirty="0" smtClean="0"/>
              <a:t>nadmorska visina ove male ostrvske zemlje u kojoj živi 10 000 </a:t>
            </a:r>
          </a:p>
          <a:p>
            <a:r>
              <a:rPr lang="sr-Latn-CS" sz="2400" dirty="0" smtClean="0"/>
              <a:t>stanovnika svega 1 m iznad nivo mora.</a:t>
            </a:r>
          </a:p>
        </p:txBody>
      </p:sp>
      <p:pic>
        <p:nvPicPr>
          <p:cNvPr id="5" name="Picture 4" descr="220px-RapaNui_L7_03jan01.jpg"/>
          <p:cNvPicPr>
            <a:picLocks noChangeAspect="1"/>
          </p:cNvPicPr>
          <p:nvPr/>
        </p:nvPicPr>
        <p:blipFill>
          <a:blip r:embed="rId3"/>
          <a:stretch>
            <a:fillRect/>
          </a:stretch>
        </p:blipFill>
        <p:spPr>
          <a:xfrm rot="21144370">
            <a:off x="2494253" y="2795465"/>
            <a:ext cx="4647984" cy="348598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267200"/>
            <a:ext cx="8229600" cy="1219200"/>
          </a:xfrm>
        </p:spPr>
        <p:txBody>
          <a:bodyPr>
            <a:normAutofit fontScale="90000"/>
          </a:bodyPr>
          <a:lstStyle/>
          <a:p>
            <a:pPr algn="ctr"/>
            <a:r>
              <a:rPr lang="sr-Latn-CS" sz="6000" dirty="0" smtClean="0"/>
              <a:t>Nadam se da se niste smorili</a:t>
            </a:r>
            <a:br>
              <a:rPr lang="sr-Latn-CS" sz="6000" dirty="0" smtClean="0"/>
            </a:br>
            <a:r>
              <a:rPr lang="sr-Latn-CS" sz="6000" dirty="0" smtClean="0"/>
              <a:t>xD</a:t>
            </a:r>
            <a:br>
              <a:rPr lang="sr-Latn-CS" sz="6000" dirty="0" smtClean="0"/>
            </a:br>
            <a:r>
              <a:rPr lang="sr-Latn-CS" sz="6000" dirty="0" smtClean="0"/>
              <a:t>:D</a:t>
            </a:r>
            <a:br>
              <a:rPr lang="sr-Latn-CS" sz="6000" dirty="0" smtClean="0"/>
            </a:br>
            <a:endParaRPr lang="en-US" sz="60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776656"/>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776656"/>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96</TotalTime>
  <Words>475</Words>
  <Application>Microsoft Office PowerPoint</Application>
  <PresentationFormat>On-screen Show (4:3)</PresentationFormat>
  <Paragraphs>72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Paper</vt:lpstr>
      <vt:lpstr>Slide 1</vt:lpstr>
      <vt:lpstr>Slide 2</vt:lpstr>
      <vt:lpstr>Slide 3</vt:lpstr>
      <vt:lpstr>Slide 4</vt:lpstr>
      <vt:lpstr>Slide 5</vt:lpstr>
      <vt:lpstr>Slide 6</vt:lpstr>
      <vt:lpstr>Slide 7</vt:lpstr>
      <vt:lpstr>Slide 8</vt:lpstr>
      <vt:lpstr>Nadam se da se niste smorili xD :D </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Corporate Edition</dc:creator>
  <cp:lastModifiedBy>Corporate Edition</cp:lastModifiedBy>
  <cp:revision>10</cp:revision>
  <dcterms:created xsi:type="dcterms:W3CDTF">2011-02-11T18:51:05Z</dcterms:created>
  <dcterms:modified xsi:type="dcterms:W3CDTF">2011-02-11T20:27:44Z</dcterms:modified>
</cp:coreProperties>
</file>